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04" r:id="rId3"/>
    <p:sldId id="302" r:id="rId4"/>
    <p:sldId id="268" r:id="rId5"/>
    <p:sldId id="285" r:id="rId6"/>
    <p:sldId id="284" r:id="rId7"/>
    <p:sldId id="307" r:id="rId8"/>
    <p:sldId id="282" r:id="rId9"/>
    <p:sldId id="283" r:id="rId10"/>
    <p:sldId id="281" r:id="rId11"/>
    <p:sldId id="278" r:id="rId12"/>
    <p:sldId id="308"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9" d="100"/>
          <a:sy n="89" d="100"/>
        </p:scale>
        <p:origin x="1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294FDC5-FDF6-49CD-BA58-5C27CA655163}" type="datetimeFigureOut">
              <a:rPr lang="en-GB" smtClean="0"/>
              <a:t>02/12/2019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E607E2-7F0E-4A35-AFC4-13E0A4E8F21C}" type="slidenum">
              <a:rPr lang="en-GB" smtClean="0"/>
              <a:t>‹#›</a:t>
            </a:fld>
            <a:endParaRPr lang="en-GB"/>
          </a:p>
        </p:txBody>
      </p:sp>
    </p:spTree>
    <p:extLst>
      <p:ext uri="{BB962C8B-B14F-4D97-AF65-F5344CB8AC3E}">
        <p14:creationId xmlns:p14="http://schemas.microsoft.com/office/powerpoint/2010/main" val="109901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1</a:t>
            </a:fld>
            <a:endParaRPr lang="en-GB"/>
          </a:p>
        </p:txBody>
      </p:sp>
    </p:spTree>
    <p:extLst>
      <p:ext uri="{BB962C8B-B14F-4D97-AF65-F5344CB8AC3E}">
        <p14:creationId xmlns:p14="http://schemas.microsoft.com/office/powerpoint/2010/main" val="1269557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10</a:t>
            </a:fld>
            <a:endParaRPr lang="en-GB"/>
          </a:p>
        </p:txBody>
      </p:sp>
    </p:spTree>
    <p:extLst>
      <p:ext uri="{BB962C8B-B14F-4D97-AF65-F5344CB8AC3E}">
        <p14:creationId xmlns:p14="http://schemas.microsoft.com/office/powerpoint/2010/main" val="2638549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11</a:t>
            </a:fld>
            <a:endParaRPr lang="en-GB"/>
          </a:p>
        </p:txBody>
      </p:sp>
    </p:spTree>
    <p:extLst>
      <p:ext uri="{BB962C8B-B14F-4D97-AF65-F5344CB8AC3E}">
        <p14:creationId xmlns:p14="http://schemas.microsoft.com/office/powerpoint/2010/main" val="313234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12</a:t>
            </a:fld>
            <a:endParaRPr lang="en-GB"/>
          </a:p>
        </p:txBody>
      </p:sp>
    </p:spTree>
    <p:extLst>
      <p:ext uri="{BB962C8B-B14F-4D97-AF65-F5344CB8AC3E}">
        <p14:creationId xmlns:p14="http://schemas.microsoft.com/office/powerpoint/2010/main" val="628174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13</a:t>
            </a:fld>
            <a:endParaRPr lang="en-GB"/>
          </a:p>
        </p:txBody>
      </p:sp>
    </p:spTree>
    <p:extLst>
      <p:ext uri="{BB962C8B-B14F-4D97-AF65-F5344CB8AC3E}">
        <p14:creationId xmlns:p14="http://schemas.microsoft.com/office/powerpoint/2010/main" val="3563903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2</a:t>
            </a:fld>
            <a:endParaRPr lang="en-GB"/>
          </a:p>
        </p:txBody>
      </p:sp>
    </p:spTree>
    <p:extLst>
      <p:ext uri="{BB962C8B-B14F-4D97-AF65-F5344CB8AC3E}">
        <p14:creationId xmlns:p14="http://schemas.microsoft.com/office/powerpoint/2010/main" val="2843191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3</a:t>
            </a:fld>
            <a:endParaRPr lang="en-GB"/>
          </a:p>
        </p:txBody>
      </p:sp>
    </p:spTree>
    <p:extLst>
      <p:ext uri="{BB962C8B-B14F-4D97-AF65-F5344CB8AC3E}">
        <p14:creationId xmlns:p14="http://schemas.microsoft.com/office/powerpoint/2010/main" val="3256031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4</a:t>
            </a:fld>
            <a:endParaRPr lang="en-GB"/>
          </a:p>
        </p:txBody>
      </p:sp>
    </p:spTree>
    <p:extLst>
      <p:ext uri="{BB962C8B-B14F-4D97-AF65-F5344CB8AC3E}">
        <p14:creationId xmlns:p14="http://schemas.microsoft.com/office/powerpoint/2010/main" val="550178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5</a:t>
            </a:fld>
            <a:endParaRPr lang="en-GB"/>
          </a:p>
        </p:txBody>
      </p:sp>
    </p:spTree>
    <p:extLst>
      <p:ext uri="{BB962C8B-B14F-4D97-AF65-F5344CB8AC3E}">
        <p14:creationId xmlns:p14="http://schemas.microsoft.com/office/powerpoint/2010/main" val="1629149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6</a:t>
            </a:fld>
            <a:endParaRPr lang="en-GB"/>
          </a:p>
        </p:txBody>
      </p:sp>
    </p:spTree>
    <p:extLst>
      <p:ext uri="{BB962C8B-B14F-4D97-AF65-F5344CB8AC3E}">
        <p14:creationId xmlns:p14="http://schemas.microsoft.com/office/powerpoint/2010/main" val="280995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7</a:t>
            </a:fld>
            <a:endParaRPr lang="en-GB"/>
          </a:p>
        </p:txBody>
      </p:sp>
    </p:spTree>
    <p:extLst>
      <p:ext uri="{BB962C8B-B14F-4D97-AF65-F5344CB8AC3E}">
        <p14:creationId xmlns:p14="http://schemas.microsoft.com/office/powerpoint/2010/main" val="3596827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8</a:t>
            </a:fld>
            <a:endParaRPr lang="en-GB"/>
          </a:p>
        </p:txBody>
      </p:sp>
    </p:spTree>
    <p:extLst>
      <p:ext uri="{BB962C8B-B14F-4D97-AF65-F5344CB8AC3E}">
        <p14:creationId xmlns:p14="http://schemas.microsoft.com/office/powerpoint/2010/main" val="2259418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E607E2-7F0E-4A35-AFC4-13E0A4E8F21C}" type="slidenum">
              <a:rPr lang="en-GB" smtClean="0"/>
              <a:t>9</a:t>
            </a:fld>
            <a:endParaRPr lang="en-GB"/>
          </a:p>
        </p:txBody>
      </p:sp>
    </p:spTree>
    <p:extLst>
      <p:ext uri="{BB962C8B-B14F-4D97-AF65-F5344CB8AC3E}">
        <p14:creationId xmlns:p14="http://schemas.microsoft.com/office/powerpoint/2010/main" val="1051759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7469F0-869F-4CFD-B7E9-33478B9DB097}"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333317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7469F0-869F-4CFD-B7E9-33478B9DB097}"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28591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7469F0-869F-4CFD-B7E9-33478B9DB097}"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397570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7469F0-869F-4CFD-B7E9-33478B9DB097}"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201074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7469F0-869F-4CFD-B7E9-33478B9DB097}"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39204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7469F0-869F-4CFD-B7E9-33478B9DB097}"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211376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7469F0-869F-4CFD-B7E9-33478B9DB097}" type="datetimeFigureOut">
              <a:rPr lang="en-GB" smtClean="0"/>
              <a:t>02/12/2019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1369421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7469F0-869F-4CFD-B7E9-33478B9DB097}" type="datetimeFigureOut">
              <a:rPr lang="en-GB" smtClean="0"/>
              <a:t>02/12/2019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58717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469F0-869F-4CFD-B7E9-33478B9DB097}" type="datetimeFigureOut">
              <a:rPr lang="en-GB" smtClean="0"/>
              <a:t>02/12/2019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278947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7469F0-869F-4CFD-B7E9-33478B9DB097}"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330752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7469F0-869F-4CFD-B7E9-33478B9DB097}"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6844A-E405-45A1-80F8-0A5731CFC673}" type="slidenum">
              <a:rPr lang="en-GB" smtClean="0"/>
              <a:t>‹#›</a:t>
            </a:fld>
            <a:endParaRPr lang="en-GB"/>
          </a:p>
        </p:txBody>
      </p:sp>
    </p:spTree>
    <p:extLst>
      <p:ext uri="{BB962C8B-B14F-4D97-AF65-F5344CB8AC3E}">
        <p14:creationId xmlns:p14="http://schemas.microsoft.com/office/powerpoint/2010/main" val="1168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469F0-869F-4CFD-B7E9-33478B9DB097}" type="datetimeFigureOut">
              <a:rPr lang="en-GB" smtClean="0"/>
              <a:t>02/12/2019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6844A-E405-45A1-80F8-0A5731CFC673}" type="slidenum">
              <a:rPr lang="en-GB" smtClean="0"/>
              <a:t>‹#›</a:t>
            </a:fld>
            <a:endParaRPr lang="en-GB"/>
          </a:p>
        </p:txBody>
      </p:sp>
    </p:spTree>
    <p:extLst>
      <p:ext uri="{BB962C8B-B14F-4D97-AF65-F5344CB8AC3E}">
        <p14:creationId xmlns:p14="http://schemas.microsoft.com/office/powerpoint/2010/main" val="247474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mailto:j.Quagliozzi@housingjustice.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6365" y="2103385"/>
            <a:ext cx="3766677" cy="1996175"/>
          </a:xfrm>
          <a:prstGeom prst="rect">
            <a:avLst/>
          </a:prstGeom>
        </p:spPr>
      </p:pic>
      <p:sp>
        <p:nvSpPr>
          <p:cNvPr id="8" name="TextBox 7"/>
          <p:cNvSpPr txBox="1"/>
          <p:nvPr/>
        </p:nvSpPr>
        <p:spPr>
          <a:xfrm>
            <a:off x="4396402" y="4465320"/>
            <a:ext cx="3596640" cy="369332"/>
          </a:xfrm>
          <a:prstGeom prst="rect">
            <a:avLst/>
          </a:prstGeom>
          <a:noFill/>
        </p:spPr>
        <p:txBody>
          <a:bodyPr wrap="square" rtlCol="0">
            <a:spAutoFit/>
          </a:bodyPr>
          <a:lstStyle/>
          <a:p>
            <a:r>
              <a:rPr lang="en-GB" i="1" dirty="0" smtClean="0">
                <a:latin typeface="Akzidenz-Grotesk BQ Light" panose="02000506040000020003" pitchFamily="50" charset="0"/>
              </a:rPr>
              <a:t>Nurturing grassroots night shelters</a:t>
            </a:r>
            <a:endParaRPr lang="en-GB" i="1" dirty="0">
              <a:latin typeface="Akzidenz-Grotesk BQ Light" panose="02000506040000020003" pitchFamily="50" charset="0"/>
            </a:endParaRPr>
          </a:p>
        </p:txBody>
      </p:sp>
    </p:spTree>
    <p:extLst>
      <p:ext uri="{BB962C8B-B14F-4D97-AF65-F5344CB8AC3E}">
        <p14:creationId xmlns:p14="http://schemas.microsoft.com/office/powerpoint/2010/main" val="1296085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pic>
        <p:nvPicPr>
          <p:cNvPr id="3" name="Picture 2"/>
          <p:cNvPicPr>
            <a:picLocks noChangeAspect="1"/>
          </p:cNvPicPr>
          <p:nvPr/>
        </p:nvPicPr>
        <p:blipFill>
          <a:blip r:embed="rId4"/>
          <a:stretch>
            <a:fillRect/>
          </a:stretch>
        </p:blipFill>
        <p:spPr>
          <a:xfrm>
            <a:off x="2164080" y="1132889"/>
            <a:ext cx="7644592" cy="5457633"/>
          </a:xfrm>
          <a:prstGeom prst="rect">
            <a:avLst/>
          </a:prstGeom>
        </p:spPr>
      </p:pic>
      <p:sp>
        <p:nvSpPr>
          <p:cNvPr id="5" name="Rectangle 4"/>
          <p:cNvSpPr/>
          <p:nvPr/>
        </p:nvSpPr>
        <p:spPr>
          <a:xfrm>
            <a:off x="4937685" y="487749"/>
            <a:ext cx="2661498" cy="523220"/>
          </a:xfrm>
          <a:prstGeom prst="rect">
            <a:avLst/>
          </a:prstGeom>
        </p:spPr>
        <p:txBody>
          <a:bodyPr wrap="none">
            <a:spAutoFit/>
          </a:bodyPr>
          <a:lstStyle/>
          <a:p>
            <a:r>
              <a:rPr lang="en-GB" sz="2800" dirty="0" smtClean="0"/>
              <a:t>Referral agencies</a:t>
            </a:r>
            <a:endParaRPr lang="en-GB" sz="2800" dirty="0"/>
          </a:p>
        </p:txBody>
      </p:sp>
    </p:spTree>
    <p:extLst>
      <p:ext uri="{BB962C8B-B14F-4D97-AF65-F5344CB8AC3E}">
        <p14:creationId xmlns:p14="http://schemas.microsoft.com/office/powerpoint/2010/main" val="2639102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sp>
        <p:nvSpPr>
          <p:cNvPr id="4" name="Rectangle 3"/>
          <p:cNvSpPr/>
          <p:nvPr/>
        </p:nvSpPr>
        <p:spPr>
          <a:xfrm>
            <a:off x="258184" y="860612"/>
            <a:ext cx="11693562" cy="4339650"/>
          </a:xfrm>
          <a:prstGeom prst="rect">
            <a:avLst/>
          </a:prstGeom>
        </p:spPr>
        <p:txBody>
          <a:bodyPr wrap="square">
            <a:spAutoFit/>
          </a:bodyPr>
          <a:lstStyle/>
          <a:p>
            <a:pPr algn="ctr"/>
            <a:r>
              <a:rPr lang="en-GB" sz="3200" b="1" dirty="0" smtClean="0"/>
              <a:t>Move on</a:t>
            </a:r>
          </a:p>
          <a:p>
            <a:endParaRPr lang="en-GB" sz="2800" dirty="0" smtClean="0"/>
          </a:p>
          <a:p>
            <a:pPr marL="285750" indent="-285750">
              <a:buFont typeface="Arial" panose="020B0604020202020204" pitchFamily="34" charset="0"/>
              <a:buChar char="•"/>
            </a:pPr>
            <a:r>
              <a:rPr lang="en-GB" sz="2400" dirty="0" smtClean="0"/>
              <a:t>82% of guests were in case management in 2018/19, compared to 51% in 2013/14. Move on rates are stubbornly around 40% and show little change</a:t>
            </a:r>
          </a:p>
          <a:p>
            <a:endParaRPr lang="en-GB" sz="2400" dirty="0" smtClean="0"/>
          </a:p>
          <a:p>
            <a:pPr marL="285750" indent="-285750">
              <a:buFont typeface="Arial" panose="020B0604020202020204" pitchFamily="34" charset="0"/>
              <a:buChar char="•"/>
            </a:pPr>
            <a:r>
              <a:rPr lang="en-GB" sz="2400" dirty="0"/>
              <a:t>G</a:t>
            </a:r>
            <a:r>
              <a:rPr lang="en-GB" sz="2400" dirty="0" smtClean="0"/>
              <a:t>ood quality case management is integral to achieving move on. Casework and the tracking of that casework is paramount</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Emerging evidence from projects studied suggests that six weeks was the notional period required to move someone into accommodation when the case is not too complex and relevant supporting documentation is readily available</a:t>
            </a:r>
            <a:endParaRPr lang="en-GB" sz="2400" dirty="0"/>
          </a:p>
        </p:txBody>
      </p:sp>
    </p:spTree>
    <p:extLst>
      <p:ext uri="{BB962C8B-B14F-4D97-AF65-F5344CB8AC3E}">
        <p14:creationId xmlns:p14="http://schemas.microsoft.com/office/powerpoint/2010/main" val="4197007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sp>
        <p:nvSpPr>
          <p:cNvPr id="4" name="Rectangle 3"/>
          <p:cNvSpPr/>
          <p:nvPr/>
        </p:nvSpPr>
        <p:spPr>
          <a:xfrm>
            <a:off x="172123" y="1333948"/>
            <a:ext cx="11693562" cy="2862322"/>
          </a:xfrm>
          <a:prstGeom prst="rect">
            <a:avLst/>
          </a:prstGeom>
        </p:spPr>
        <p:txBody>
          <a:bodyPr wrap="square">
            <a:spAutoFit/>
          </a:bodyPr>
          <a:lstStyle/>
          <a:p>
            <a:pPr algn="ctr"/>
            <a:r>
              <a:rPr lang="en-GB" sz="3200" b="1" dirty="0" smtClean="0"/>
              <a:t>Key barriers</a:t>
            </a:r>
          </a:p>
          <a:p>
            <a:pPr algn="ctr"/>
            <a:endParaRPr lang="en-GB" sz="2800" dirty="0" smtClean="0"/>
          </a:p>
          <a:p>
            <a:pPr marL="342900" indent="-342900" algn="ctr">
              <a:buFont typeface="Arial" panose="020B0604020202020204" pitchFamily="34" charset="0"/>
              <a:buChar char="•"/>
            </a:pPr>
            <a:r>
              <a:rPr lang="en-GB" sz="2400" dirty="0" smtClean="0"/>
              <a:t>Immigration status and advice</a:t>
            </a:r>
          </a:p>
          <a:p>
            <a:pPr algn="ctr"/>
            <a:endParaRPr lang="en-GB" sz="2400" dirty="0" smtClean="0"/>
          </a:p>
          <a:p>
            <a:pPr marL="342900" indent="-342900" algn="ctr">
              <a:buFont typeface="Arial" panose="020B0604020202020204" pitchFamily="34" charset="0"/>
              <a:buChar char="•"/>
            </a:pPr>
            <a:r>
              <a:rPr lang="en-GB" sz="2400" dirty="0" smtClean="0"/>
              <a:t>Engagement and personal wellbeing</a:t>
            </a:r>
          </a:p>
          <a:p>
            <a:pPr algn="ctr"/>
            <a:endParaRPr lang="en-GB" sz="2400" dirty="0" smtClean="0"/>
          </a:p>
          <a:p>
            <a:pPr marL="342900" indent="-342900" algn="ctr">
              <a:buFont typeface="Arial" panose="020B0604020202020204" pitchFamily="34" charset="0"/>
              <a:buChar char="•"/>
            </a:pPr>
            <a:r>
              <a:rPr lang="en-GB" sz="2400" dirty="0" smtClean="0"/>
              <a:t>Access to secure work or welfare support</a:t>
            </a:r>
            <a:endParaRPr lang="en-GB" sz="2400" dirty="0"/>
          </a:p>
        </p:txBody>
      </p:sp>
    </p:spTree>
    <p:extLst>
      <p:ext uri="{BB962C8B-B14F-4D97-AF65-F5344CB8AC3E}">
        <p14:creationId xmlns:p14="http://schemas.microsoft.com/office/powerpoint/2010/main" val="1463400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sp>
        <p:nvSpPr>
          <p:cNvPr id="4" name="TextBox 3"/>
          <p:cNvSpPr txBox="1"/>
          <p:nvPr/>
        </p:nvSpPr>
        <p:spPr>
          <a:xfrm>
            <a:off x="5029467" y="1070256"/>
            <a:ext cx="2292667" cy="584775"/>
          </a:xfrm>
          <a:prstGeom prst="rect">
            <a:avLst/>
          </a:prstGeom>
          <a:noFill/>
        </p:spPr>
        <p:txBody>
          <a:bodyPr wrap="square" rtlCol="0">
            <a:spAutoFit/>
          </a:bodyPr>
          <a:lstStyle/>
          <a:p>
            <a:r>
              <a:rPr lang="en-GB" sz="3200" b="1" dirty="0" smtClean="0"/>
              <a:t>Questions? </a:t>
            </a:r>
            <a:endParaRPr lang="en-GB" sz="3200" b="1" dirty="0"/>
          </a:p>
        </p:txBody>
      </p:sp>
      <p:sp>
        <p:nvSpPr>
          <p:cNvPr id="3" name="Rectangle 2"/>
          <p:cNvSpPr/>
          <p:nvPr/>
        </p:nvSpPr>
        <p:spPr>
          <a:xfrm>
            <a:off x="3979881" y="2512814"/>
            <a:ext cx="4391843" cy="369332"/>
          </a:xfrm>
          <a:prstGeom prst="rect">
            <a:avLst/>
          </a:prstGeom>
        </p:spPr>
        <p:txBody>
          <a:bodyPr wrap="none">
            <a:spAutoFit/>
          </a:bodyPr>
          <a:lstStyle/>
          <a:p>
            <a:pPr marL="285750" indent="-285750" algn="ctr">
              <a:buFont typeface="Arial" panose="020B0604020202020204" pitchFamily="34" charset="0"/>
              <a:buChar char="•"/>
            </a:pPr>
            <a:r>
              <a:rPr lang="en-GB" u="sng" dirty="0" smtClean="0">
                <a:hlinkClick r:id="rId4"/>
              </a:rPr>
              <a:t>Email: </a:t>
            </a:r>
            <a:r>
              <a:rPr lang="en-GB" dirty="0" smtClean="0">
                <a:hlinkClick r:id="rId4"/>
              </a:rPr>
              <a:t>j.quagliozzi@housingjustice.org.uk</a:t>
            </a:r>
            <a:r>
              <a:rPr lang="en-GB" dirty="0" smtClean="0"/>
              <a:t> </a:t>
            </a:r>
            <a:endParaRPr lang="en-GB" dirty="0"/>
          </a:p>
        </p:txBody>
      </p:sp>
      <p:sp>
        <p:nvSpPr>
          <p:cNvPr id="5" name="Rectangle 4"/>
          <p:cNvSpPr/>
          <p:nvPr/>
        </p:nvSpPr>
        <p:spPr>
          <a:xfrm>
            <a:off x="5001632" y="3244334"/>
            <a:ext cx="2188741" cy="369332"/>
          </a:xfrm>
          <a:prstGeom prst="rect">
            <a:avLst/>
          </a:prstGeom>
        </p:spPr>
        <p:txBody>
          <a:bodyPr wrap="none">
            <a:spAutoFit/>
          </a:bodyPr>
          <a:lstStyle/>
          <a:p>
            <a:pPr marL="342900" indent="-342900" algn="ctr">
              <a:buFont typeface="Arial" panose="020B0604020202020204" pitchFamily="34" charset="0"/>
              <a:buChar char="•"/>
            </a:pPr>
            <a:r>
              <a:rPr lang="en-GB" dirty="0" smtClean="0"/>
              <a:t>Tel. 07807096824</a:t>
            </a:r>
            <a:endParaRPr lang="en-GB" dirty="0"/>
          </a:p>
        </p:txBody>
      </p:sp>
      <p:sp>
        <p:nvSpPr>
          <p:cNvPr id="6" name="Rectangle 5"/>
          <p:cNvSpPr/>
          <p:nvPr/>
        </p:nvSpPr>
        <p:spPr>
          <a:xfrm>
            <a:off x="4654521" y="3994680"/>
            <a:ext cx="2882970" cy="369332"/>
          </a:xfrm>
          <a:prstGeom prst="rect">
            <a:avLst/>
          </a:prstGeom>
        </p:spPr>
        <p:txBody>
          <a:bodyPr wrap="none">
            <a:spAutoFit/>
          </a:bodyPr>
          <a:lstStyle/>
          <a:p>
            <a:pPr marL="342900" indent="-342900" algn="ctr">
              <a:buFont typeface="Arial" panose="020B0604020202020204" pitchFamily="34" charset="0"/>
              <a:buChar char="•"/>
            </a:pPr>
            <a:r>
              <a:rPr lang="en-GB" dirty="0" smtClean="0"/>
              <a:t>Twitter @</a:t>
            </a:r>
            <a:r>
              <a:rPr lang="en-GB" dirty="0" err="1" smtClean="0"/>
              <a:t>jacobquagliozzi</a:t>
            </a:r>
            <a:endParaRPr lang="en-GB" dirty="0"/>
          </a:p>
        </p:txBody>
      </p:sp>
    </p:spTree>
    <p:extLst>
      <p:ext uri="{BB962C8B-B14F-4D97-AF65-F5344CB8AC3E}">
        <p14:creationId xmlns:p14="http://schemas.microsoft.com/office/powerpoint/2010/main" val="356662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91199"/>
            <a:ext cx="2017060" cy="1066801"/>
          </a:xfrm>
          <a:prstGeom prst="rect">
            <a:avLst/>
          </a:prstGeom>
        </p:spPr>
      </p:pic>
      <p:sp>
        <p:nvSpPr>
          <p:cNvPr id="3" name="Rectangle 2"/>
          <p:cNvSpPr/>
          <p:nvPr/>
        </p:nvSpPr>
        <p:spPr>
          <a:xfrm>
            <a:off x="1463276" y="1667987"/>
            <a:ext cx="10284075" cy="3409622"/>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What is the winter night shelter network and what is its current impact?</a:t>
            </a:r>
          </a:p>
          <a:p>
            <a:pPr lvl="0">
              <a:lnSpc>
                <a:spcPct val="107000"/>
              </a:lnSpc>
              <a:spcAft>
                <a:spcPts val="0"/>
              </a:spcAft>
            </a:pP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Who uses winter night shelters?</a:t>
            </a:r>
          </a:p>
          <a:p>
            <a:pPr lvl="0">
              <a:lnSpc>
                <a:spcPct val="107000"/>
              </a:lnSpc>
              <a:spcAft>
                <a:spcPts val="0"/>
              </a:spcAft>
            </a:pP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What barriers do these people face in moving on from rough sleeping? </a:t>
            </a:r>
          </a:p>
        </p:txBody>
      </p:sp>
      <p:sp>
        <p:nvSpPr>
          <p:cNvPr id="4" name="Rectangle 3"/>
          <p:cNvSpPr/>
          <p:nvPr/>
        </p:nvSpPr>
        <p:spPr>
          <a:xfrm>
            <a:off x="5061547" y="741293"/>
            <a:ext cx="2207977" cy="553357"/>
          </a:xfrm>
          <a:prstGeom prst="rect">
            <a:avLst/>
          </a:prstGeom>
        </p:spPr>
        <p:txBody>
          <a:bodyPr wrap="none">
            <a:spAutoFit/>
          </a:bodyPr>
          <a:lstStyle/>
          <a:p>
            <a:pPr>
              <a:lnSpc>
                <a:spcPct val="107000"/>
              </a:lnSpc>
              <a:spcAft>
                <a:spcPts val="800"/>
              </a:spcAft>
            </a:pPr>
            <a:r>
              <a:rPr lang="en-GB" sz="2800" b="1" dirty="0" smtClean="0">
                <a:latin typeface="Calibri" panose="020F0502020204030204" pitchFamily="34" charset="0"/>
                <a:ea typeface="Calibri" panose="020F0502020204030204" pitchFamily="34" charset="0"/>
                <a:cs typeface="Times New Roman" panose="02020603050405020304" pitchFamily="18" charset="0"/>
              </a:rPr>
              <a:t>Introduction</a:t>
            </a:r>
            <a:r>
              <a:rPr lang="en-GB" sz="2800" dirty="0" smtClean="0">
                <a:latin typeface="Calibri" panose="020F0502020204030204" pitchFamily="34" charset="0"/>
                <a:ea typeface="Calibri" panose="020F0502020204030204" pitchFamily="34" charset="0"/>
                <a:cs typeface="Times New Roman" panose="02020603050405020304" pitchFamily="18" charset="0"/>
              </a:rPr>
              <a:t>  </a:t>
            </a:r>
            <a:endParaRPr lang="en-GB"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8786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91199"/>
            <a:ext cx="2017060" cy="1066801"/>
          </a:xfrm>
          <a:prstGeom prst="rect">
            <a:avLst/>
          </a:prstGeom>
        </p:spPr>
      </p:pic>
      <p:sp>
        <p:nvSpPr>
          <p:cNvPr id="3" name="Rectangle 2"/>
          <p:cNvSpPr/>
          <p:nvPr/>
        </p:nvSpPr>
        <p:spPr>
          <a:xfrm>
            <a:off x="1219545" y="1703754"/>
            <a:ext cx="11027507" cy="4979568"/>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GB" sz="2800" dirty="0">
                <a:latin typeface="Calibri" panose="020F0502020204030204" pitchFamily="34" charset="0"/>
                <a:ea typeface="Calibri" panose="020F0502020204030204" pitchFamily="34" charset="0"/>
                <a:cs typeface="Times New Roman" panose="02020603050405020304" pitchFamily="18" charset="0"/>
              </a:rPr>
              <a:t>145 night shelter projects across England and </a:t>
            </a:r>
            <a:r>
              <a:rPr lang="en-GB" sz="2800" dirty="0" smtClean="0">
                <a:latin typeface="Calibri" panose="020F0502020204030204" pitchFamily="34" charset="0"/>
                <a:ea typeface="Calibri" panose="020F0502020204030204" pitchFamily="34" charset="0"/>
                <a:cs typeface="Times New Roman" panose="02020603050405020304" pitchFamily="18" charset="0"/>
              </a:rPr>
              <a:t>Wales, compared to 60 projects in 2014</a:t>
            </a:r>
          </a:p>
          <a:p>
            <a:pPr lvl="0">
              <a:lnSpc>
                <a:spcPct val="107000"/>
              </a:lnSpc>
              <a:spcAft>
                <a:spcPts val="0"/>
              </a:spcAft>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a:latin typeface="Calibri" panose="020F0502020204030204" pitchFamily="34" charset="0"/>
                <a:ea typeface="Calibri" panose="020F0502020204030204" pitchFamily="34" charset="0"/>
                <a:cs typeface="Times New Roman" panose="02020603050405020304" pitchFamily="18" charset="0"/>
              </a:rPr>
              <a:t>Evolving and maturing </a:t>
            </a:r>
            <a:r>
              <a:rPr lang="en-GB" sz="2800" dirty="0" smtClean="0">
                <a:latin typeface="Calibri" panose="020F0502020204030204" pitchFamily="34" charset="0"/>
                <a:ea typeface="Calibri" panose="020F0502020204030204" pitchFamily="34" charset="0"/>
                <a:cs typeface="Times New Roman" panose="02020603050405020304" pitchFamily="18" charset="0"/>
              </a:rPr>
              <a:t>network</a:t>
            </a:r>
          </a:p>
          <a:p>
            <a:pPr lvl="0">
              <a:lnSpc>
                <a:spcPct val="107000"/>
              </a:lnSpc>
              <a:spcAft>
                <a:spcPts val="0"/>
              </a:spcAft>
            </a:pP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This </a:t>
            </a:r>
            <a:r>
              <a:rPr lang="en-GB" sz="2800" dirty="0">
                <a:latin typeface="Calibri" panose="020F0502020204030204" pitchFamily="34" charset="0"/>
                <a:ea typeface="Calibri" panose="020F0502020204030204" pitchFamily="34" charset="0"/>
                <a:cs typeface="Times New Roman" panose="02020603050405020304" pitchFamily="18" charset="0"/>
              </a:rPr>
              <a:t>equates </a:t>
            </a:r>
            <a:r>
              <a:rPr lang="en-GB" sz="2800" dirty="0" smtClean="0">
                <a:latin typeface="Calibri" panose="020F0502020204030204" pitchFamily="34" charset="0"/>
                <a:ea typeface="Calibri" panose="020F0502020204030204" pitchFamily="34" charset="0"/>
                <a:cs typeface="Times New Roman" panose="02020603050405020304" pitchFamily="18" charset="0"/>
              </a:rPr>
              <a:t>to </a:t>
            </a:r>
            <a:r>
              <a:rPr lang="en-GB" sz="2800" dirty="0">
                <a:latin typeface="Calibri" panose="020F0502020204030204" pitchFamily="34" charset="0"/>
                <a:ea typeface="Calibri" panose="020F0502020204030204" pitchFamily="34" charset="0"/>
                <a:cs typeface="Times New Roman" panose="02020603050405020304" pitchFamily="18" charset="0"/>
              </a:rPr>
              <a:t>approximately 2000 beds, </a:t>
            </a:r>
            <a:r>
              <a:rPr lang="en-GB" sz="2800" dirty="0" smtClean="0">
                <a:latin typeface="Calibri" panose="020F0502020204030204" pitchFamily="34" charset="0"/>
                <a:ea typeface="Calibri" panose="020F0502020204030204" pitchFamily="34" charset="0"/>
                <a:cs typeface="Times New Roman" panose="02020603050405020304" pitchFamily="18" charset="0"/>
              </a:rPr>
              <a:t>13,000 </a:t>
            </a:r>
            <a:r>
              <a:rPr lang="en-GB" sz="2800" dirty="0">
                <a:latin typeface="Calibri" panose="020F0502020204030204" pitchFamily="34" charset="0"/>
                <a:ea typeface="Calibri" panose="020F0502020204030204" pitchFamily="34" charset="0"/>
                <a:cs typeface="Times New Roman" panose="02020603050405020304" pitchFamily="18" charset="0"/>
              </a:rPr>
              <a:t>nights, or 26,100,000 bed </a:t>
            </a:r>
            <a:r>
              <a:rPr lang="en-GB" sz="2800" dirty="0" smtClean="0">
                <a:latin typeface="Calibri" panose="020F0502020204030204" pitchFamily="34" charset="0"/>
                <a:ea typeface="Calibri" panose="020F0502020204030204" pitchFamily="34" charset="0"/>
                <a:cs typeface="Times New Roman" panose="02020603050405020304" pitchFamily="18" charset="0"/>
              </a:rPr>
              <a:t>nights, making it one of the largest providers of emergency beds for people experiencing homelessness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r>
              <a:rPr lang="en-GB" dirty="0" smtClean="0"/>
              <a:t>. </a:t>
            </a:r>
            <a:endParaRPr lang="en-GB" dirty="0"/>
          </a:p>
        </p:txBody>
      </p:sp>
      <p:sp>
        <p:nvSpPr>
          <p:cNvPr id="4" name="Rectangle 3"/>
          <p:cNvSpPr/>
          <p:nvPr/>
        </p:nvSpPr>
        <p:spPr>
          <a:xfrm>
            <a:off x="4273412" y="976874"/>
            <a:ext cx="3915559" cy="553357"/>
          </a:xfrm>
          <a:prstGeom prst="rect">
            <a:avLst/>
          </a:prstGeom>
        </p:spPr>
        <p:txBody>
          <a:bodyPr wrap="none">
            <a:spAutoFit/>
          </a:bodyPr>
          <a:lstStyle/>
          <a:p>
            <a:pPr>
              <a:lnSpc>
                <a:spcPct val="107000"/>
              </a:lnSpc>
              <a:spcAft>
                <a:spcPts val="800"/>
              </a:spcAft>
            </a:pPr>
            <a:r>
              <a:rPr lang="en-GB" sz="2800" b="1" dirty="0" smtClean="0">
                <a:latin typeface="Calibri" panose="020F0502020204030204" pitchFamily="34" charset="0"/>
                <a:ea typeface="Calibri" panose="020F0502020204030204" pitchFamily="34" charset="0"/>
                <a:cs typeface="Times New Roman" panose="02020603050405020304" pitchFamily="18" charset="0"/>
              </a:rPr>
              <a:t>Overview of the network</a:t>
            </a:r>
            <a:endParaRPr lang="en-GB"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199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sp>
        <p:nvSpPr>
          <p:cNvPr id="3" name="Rectangle 2"/>
          <p:cNvSpPr/>
          <p:nvPr/>
        </p:nvSpPr>
        <p:spPr>
          <a:xfrm>
            <a:off x="451821" y="1129553"/>
            <a:ext cx="11483373" cy="4446730"/>
          </a:xfrm>
          <a:prstGeom prst="rect">
            <a:avLst/>
          </a:prstGeom>
        </p:spPr>
        <p:txBody>
          <a:bodyPr wrap="square">
            <a:spAutoFit/>
          </a:bodyPr>
          <a:lstStyle/>
          <a:p>
            <a:pPr algn="ctr">
              <a:lnSpc>
                <a:spcPct val="107000"/>
              </a:lnSpc>
              <a:spcAft>
                <a:spcPts val="800"/>
              </a:spcAft>
            </a:pPr>
            <a:r>
              <a:rPr lang="en-GB" sz="2800" b="1" dirty="0" smtClean="0">
                <a:latin typeface="Calibri" panose="020F0502020204030204" pitchFamily="34" charset="0"/>
                <a:ea typeface="Calibri" panose="020F0502020204030204" pitchFamily="34" charset="0"/>
                <a:cs typeface="Times New Roman" panose="02020603050405020304" pitchFamily="18" charset="0"/>
              </a:rPr>
              <a:t>Equipping Shelters London: 2018-19 Key findings </a:t>
            </a:r>
          </a:p>
          <a:p>
            <a:pPr>
              <a:lnSpc>
                <a:spcPct val="107000"/>
              </a:lnSpc>
              <a:spcAft>
                <a:spcPts val="800"/>
              </a:spcAft>
            </a:pPr>
            <a:endParaRPr lang="en-GB" sz="28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55</a:t>
            </a:r>
            <a:r>
              <a:rPr lang="en-GB" sz="2800" dirty="0">
                <a:latin typeface="Calibri" panose="020F0502020204030204" pitchFamily="34" charset="0"/>
                <a:ea typeface="Calibri" panose="020F0502020204030204" pitchFamily="34" charset="0"/>
                <a:cs typeface="Times New Roman" panose="02020603050405020304" pitchFamily="18" charset="0"/>
              </a:rPr>
              <a:t>% of winter night shelters </a:t>
            </a:r>
            <a:r>
              <a:rPr lang="en-GB" sz="2800" dirty="0" smtClean="0">
                <a:latin typeface="Calibri" panose="020F0502020204030204" pitchFamily="34" charset="0"/>
                <a:ea typeface="Calibri" panose="020F0502020204030204" pitchFamily="34" charset="0"/>
                <a:cs typeface="Times New Roman" panose="02020603050405020304" pitchFamily="18" charset="0"/>
              </a:rPr>
              <a:t>opened </a:t>
            </a:r>
            <a:r>
              <a:rPr lang="en-GB" sz="2800" dirty="0">
                <a:latin typeface="Calibri" panose="020F0502020204030204" pitchFamily="34" charset="0"/>
                <a:ea typeface="Calibri" panose="020F0502020204030204" pitchFamily="34" charset="0"/>
                <a:cs typeface="Times New Roman" panose="02020603050405020304" pitchFamily="18" charset="0"/>
              </a:rPr>
              <a:t>in </a:t>
            </a:r>
            <a:r>
              <a:rPr lang="en-GB" sz="2800" dirty="0" smtClean="0">
                <a:latin typeface="Calibri" panose="020F0502020204030204" pitchFamily="34" charset="0"/>
                <a:ea typeface="Calibri" panose="020F0502020204030204" pitchFamily="34" charset="0"/>
                <a:cs typeface="Times New Roman" panose="02020603050405020304" pitchFamily="18" charset="0"/>
              </a:rPr>
              <a:t>January, 45</a:t>
            </a:r>
            <a:r>
              <a:rPr lang="en-GB" sz="2800" dirty="0">
                <a:latin typeface="Calibri" panose="020F0502020204030204" pitchFamily="34" charset="0"/>
                <a:ea typeface="Calibri" panose="020F0502020204030204" pitchFamily="34" charset="0"/>
                <a:cs typeface="Times New Roman" panose="02020603050405020304" pitchFamily="18" charset="0"/>
              </a:rPr>
              <a:t>% opened </a:t>
            </a:r>
            <a:r>
              <a:rPr lang="en-GB" sz="2800" dirty="0" smtClean="0">
                <a:latin typeface="Calibri" panose="020F0502020204030204" pitchFamily="34" charset="0"/>
                <a:ea typeface="Calibri" panose="020F0502020204030204" pitchFamily="34" charset="0"/>
                <a:cs typeface="Times New Roman" panose="02020603050405020304" pitchFamily="18" charset="0"/>
              </a:rPr>
              <a:t>pre-Christmas</a:t>
            </a:r>
          </a:p>
          <a:p>
            <a:pPr marL="342900" lvl="0" indent="-342900">
              <a:lnSpc>
                <a:spcPct val="107000"/>
              </a:lnSpc>
              <a:spcAft>
                <a:spcPts val="0"/>
              </a:spcAft>
              <a:buFont typeface="Symbol" panose="05050102010706020507" pitchFamily="18" charset="2"/>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770 beds in total</a:t>
            </a:r>
          </a:p>
          <a:p>
            <a:pPr marL="342900" lvl="0" indent="-342900">
              <a:lnSpc>
                <a:spcPct val="107000"/>
              </a:lnSpc>
              <a:spcAft>
                <a:spcPts val="0"/>
              </a:spcAft>
              <a:buFont typeface="Symbol" panose="05050102010706020507" pitchFamily="18" charset="2"/>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62% use </a:t>
            </a:r>
            <a:r>
              <a:rPr lang="en-GB" sz="2800" dirty="0">
                <a:latin typeface="Calibri" panose="020F0502020204030204" pitchFamily="34" charset="0"/>
                <a:ea typeface="Calibri" panose="020F0502020204030204" pitchFamily="34" charset="0"/>
                <a:cs typeface="Times New Roman" panose="02020603050405020304" pitchFamily="18" charset="0"/>
              </a:rPr>
              <a:t>the rotating model and </a:t>
            </a:r>
            <a:r>
              <a:rPr lang="en-GB" sz="2800" dirty="0" smtClean="0">
                <a:latin typeface="Calibri" panose="020F0502020204030204" pitchFamily="34" charset="0"/>
                <a:ea typeface="Calibri" panose="020F0502020204030204" pitchFamily="34" charset="0"/>
                <a:cs typeface="Times New Roman" panose="02020603050405020304" pitchFamily="18" charset="0"/>
              </a:rPr>
              <a:t>33% </a:t>
            </a:r>
            <a:r>
              <a:rPr lang="en-GB" sz="2800" dirty="0">
                <a:latin typeface="Calibri" panose="020F0502020204030204" pitchFamily="34" charset="0"/>
                <a:ea typeface="Calibri" panose="020F0502020204030204" pitchFamily="34" charset="0"/>
                <a:cs typeface="Times New Roman" panose="02020603050405020304" pitchFamily="18" charset="0"/>
              </a:rPr>
              <a:t>use the static </a:t>
            </a:r>
            <a:r>
              <a:rPr lang="en-GB" sz="2800" dirty="0" smtClean="0">
                <a:latin typeface="Calibri" panose="020F0502020204030204" pitchFamily="34" charset="0"/>
                <a:ea typeface="Calibri" panose="020F0502020204030204" pitchFamily="34" charset="0"/>
                <a:cs typeface="Times New Roman" panose="02020603050405020304" pitchFamily="18" charset="0"/>
              </a:rPr>
              <a:t>model</a:t>
            </a:r>
          </a:p>
          <a:p>
            <a:pPr marL="342900" lvl="0" indent="-342900">
              <a:lnSpc>
                <a:spcPct val="107000"/>
              </a:lnSpc>
              <a:spcAft>
                <a:spcPts val="0"/>
              </a:spcAft>
              <a:buFont typeface="Symbol" panose="05050102010706020507" pitchFamily="18" charset="2"/>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smtClean="0">
                <a:latin typeface="Calibri" panose="020F0502020204030204" pitchFamily="34" charset="0"/>
                <a:ea typeface="Calibri" panose="020F0502020204030204" pitchFamily="34" charset="0"/>
                <a:cs typeface="Times New Roman" panose="02020603050405020304" pitchFamily="18" charset="0"/>
              </a:rPr>
              <a:t>2,900 </a:t>
            </a:r>
            <a:r>
              <a:rPr lang="en-GB" sz="2800" dirty="0">
                <a:latin typeface="Calibri" panose="020F0502020204030204" pitchFamily="34" charset="0"/>
                <a:ea typeface="Calibri" panose="020F0502020204030204" pitchFamily="34" charset="0"/>
                <a:cs typeface="Times New Roman" panose="02020603050405020304" pitchFamily="18" charset="0"/>
              </a:rPr>
              <a:t>guests in </a:t>
            </a:r>
            <a:r>
              <a:rPr lang="en-GB" sz="2800" dirty="0" smtClean="0">
                <a:latin typeface="Calibri" panose="020F0502020204030204" pitchFamily="34" charset="0"/>
                <a:ea typeface="Calibri" panose="020F0502020204030204" pitchFamily="34" charset="0"/>
                <a:cs typeface="Times New Roman" panose="02020603050405020304" pitchFamily="18" charset="0"/>
              </a:rPr>
              <a:t>2018/19</a:t>
            </a:r>
            <a:endParaRPr lang="en-GB"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8042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pic>
        <p:nvPicPr>
          <p:cNvPr id="3" name="Picture 2"/>
          <p:cNvPicPr>
            <a:picLocks noChangeAspect="1"/>
          </p:cNvPicPr>
          <p:nvPr/>
        </p:nvPicPr>
        <p:blipFill>
          <a:blip r:embed="rId4"/>
          <a:stretch>
            <a:fillRect/>
          </a:stretch>
        </p:blipFill>
        <p:spPr>
          <a:xfrm>
            <a:off x="2810064" y="1273957"/>
            <a:ext cx="7202615" cy="4004773"/>
          </a:xfrm>
          <a:prstGeom prst="rect">
            <a:avLst/>
          </a:prstGeom>
        </p:spPr>
      </p:pic>
      <p:sp>
        <p:nvSpPr>
          <p:cNvPr id="4" name="TextBox 3"/>
          <p:cNvSpPr txBox="1"/>
          <p:nvPr/>
        </p:nvSpPr>
        <p:spPr>
          <a:xfrm>
            <a:off x="4978811" y="679597"/>
            <a:ext cx="2865120" cy="594360"/>
          </a:xfrm>
          <a:prstGeom prst="rect">
            <a:avLst/>
          </a:prstGeom>
          <a:noFill/>
        </p:spPr>
        <p:txBody>
          <a:bodyPr wrap="square" rtlCol="0">
            <a:spAutoFit/>
          </a:bodyPr>
          <a:lstStyle/>
          <a:p>
            <a:r>
              <a:rPr lang="en-GB" sz="3200" dirty="0" smtClean="0"/>
              <a:t>Guest numbers </a:t>
            </a:r>
            <a:endParaRPr lang="en-GB" sz="3200" dirty="0"/>
          </a:p>
        </p:txBody>
      </p:sp>
    </p:spTree>
    <p:extLst>
      <p:ext uri="{BB962C8B-B14F-4D97-AF65-F5344CB8AC3E}">
        <p14:creationId xmlns:p14="http://schemas.microsoft.com/office/powerpoint/2010/main" val="2385705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sp>
        <p:nvSpPr>
          <p:cNvPr id="3" name="TextBox 2"/>
          <p:cNvSpPr txBox="1"/>
          <p:nvPr/>
        </p:nvSpPr>
        <p:spPr>
          <a:xfrm>
            <a:off x="4003451" y="725318"/>
            <a:ext cx="4484768" cy="584775"/>
          </a:xfrm>
          <a:prstGeom prst="rect">
            <a:avLst/>
          </a:prstGeom>
          <a:noFill/>
        </p:spPr>
        <p:txBody>
          <a:bodyPr wrap="square" rtlCol="0">
            <a:spAutoFit/>
          </a:bodyPr>
          <a:lstStyle/>
          <a:p>
            <a:r>
              <a:rPr lang="en-GB" sz="3200" dirty="0" smtClean="0"/>
              <a:t>Returner vs Stock vs Flow</a:t>
            </a:r>
            <a:endParaRPr lang="en-GB" sz="3200" dirty="0"/>
          </a:p>
        </p:txBody>
      </p:sp>
      <p:pic>
        <p:nvPicPr>
          <p:cNvPr id="4" name="Picture 3"/>
          <p:cNvPicPr>
            <a:picLocks noChangeAspect="1"/>
          </p:cNvPicPr>
          <p:nvPr/>
        </p:nvPicPr>
        <p:blipFill>
          <a:blip r:embed="rId4"/>
          <a:stretch>
            <a:fillRect/>
          </a:stretch>
        </p:blipFill>
        <p:spPr>
          <a:xfrm>
            <a:off x="2481523" y="1482677"/>
            <a:ext cx="7454956" cy="4230766"/>
          </a:xfrm>
          <a:prstGeom prst="rect">
            <a:avLst/>
          </a:prstGeom>
        </p:spPr>
      </p:pic>
    </p:spTree>
    <p:extLst>
      <p:ext uri="{BB962C8B-B14F-4D97-AF65-F5344CB8AC3E}">
        <p14:creationId xmlns:p14="http://schemas.microsoft.com/office/powerpoint/2010/main" val="3355664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sp>
        <p:nvSpPr>
          <p:cNvPr id="5" name="Rectangle 4"/>
          <p:cNvSpPr/>
          <p:nvPr/>
        </p:nvSpPr>
        <p:spPr>
          <a:xfrm>
            <a:off x="4451048" y="1042568"/>
            <a:ext cx="3070456" cy="707886"/>
          </a:xfrm>
          <a:prstGeom prst="rect">
            <a:avLst/>
          </a:prstGeom>
        </p:spPr>
        <p:txBody>
          <a:bodyPr wrap="none">
            <a:spAutoFit/>
          </a:bodyPr>
          <a:lstStyle/>
          <a:p>
            <a:r>
              <a:rPr lang="en-GB" sz="4000" b="1" dirty="0" smtClean="0"/>
              <a:t>A typical case</a:t>
            </a:r>
            <a:endParaRPr lang="en-GB" sz="4000" b="1" dirty="0"/>
          </a:p>
        </p:txBody>
      </p:sp>
      <p:sp>
        <p:nvSpPr>
          <p:cNvPr id="6" name="Rectangle 5"/>
          <p:cNvSpPr/>
          <p:nvPr/>
        </p:nvSpPr>
        <p:spPr>
          <a:xfrm>
            <a:off x="1968652" y="2162288"/>
            <a:ext cx="8853541" cy="3416320"/>
          </a:xfrm>
          <a:prstGeom prst="rect">
            <a:avLst/>
          </a:prstGeom>
        </p:spPr>
        <p:txBody>
          <a:bodyPr wrap="square">
            <a:spAutoFit/>
          </a:bodyPr>
          <a:lstStyle/>
          <a:p>
            <a:r>
              <a:rPr lang="en-GB" b="1" i="1" dirty="0" smtClean="0"/>
              <a:t>“A </a:t>
            </a:r>
            <a:r>
              <a:rPr lang="en-GB" b="1" i="1" dirty="0"/>
              <a:t>was a 64-year-old Romanian man who had been in the country for 20 </a:t>
            </a:r>
            <a:r>
              <a:rPr lang="en-GB" b="1" i="1" dirty="0" smtClean="0"/>
              <a:t>years</a:t>
            </a:r>
            <a:r>
              <a:rPr lang="en-GB" b="1" i="1" dirty="0"/>
              <a:t> </a:t>
            </a:r>
            <a:r>
              <a:rPr lang="en-GB" b="1" i="1" dirty="0" smtClean="0"/>
              <a:t>and was known to local outreach and night shelter volunteers and staff. </a:t>
            </a:r>
            <a:endParaRPr lang="en-GB" b="1" i="1" dirty="0" smtClean="0"/>
          </a:p>
          <a:p>
            <a:endParaRPr lang="en-GB" b="1" i="1" dirty="0"/>
          </a:p>
          <a:p>
            <a:r>
              <a:rPr lang="en-GB" b="1" i="1" dirty="0" smtClean="0"/>
              <a:t>He </a:t>
            </a:r>
            <a:r>
              <a:rPr lang="en-GB" b="1" i="1" dirty="0"/>
              <a:t>was an </a:t>
            </a:r>
            <a:r>
              <a:rPr lang="en-GB" b="1" i="1" dirty="0" smtClean="0"/>
              <a:t>alcoholic </a:t>
            </a:r>
            <a:r>
              <a:rPr lang="en-GB" b="1" i="1" dirty="0"/>
              <a:t>in poor physical health and had no documentation (his passport and other belongings had been stolen whilst he was rough sleeping). </a:t>
            </a:r>
            <a:endParaRPr lang="en-GB" b="1" i="1" dirty="0" smtClean="0"/>
          </a:p>
          <a:p>
            <a:endParaRPr lang="en-GB" b="1" i="1" dirty="0"/>
          </a:p>
          <a:p>
            <a:r>
              <a:rPr lang="en-GB" b="1" i="1" dirty="0" smtClean="0"/>
              <a:t>The </a:t>
            </a:r>
            <a:r>
              <a:rPr lang="en-GB" b="1" i="1" dirty="0" smtClean="0"/>
              <a:t>night shelter caseworker</a:t>
            </a:r>
            <a:r>
              <a:rPr lang="en-GB" b="1" i="1" dirty="0" smtClean="0"/>
              <a:t> </a:t>
            </a:r>
            <a:r>
              <a:rPr lang="en-GB" b="1" i="1" dirty="0"/>
              <a:t>visited the Embassy 3 or 4 times and eventually found a way to proceed. She got his passport number and then the Embassy sent (a request for) clarification of citizenship from the Romanian Ministry of the Interior. </a:t>
            </a:r>
            <a:endParaRPr lang="en-GB" b="1" i="1" dirty="0" smtClean="0"/>
          </a:p>
          <a:p>
            <a:endParaRPr lang="en-GB" b="1" i="1" dirty="0"/>
          </a:p>
          <a:p>
            <a:r>
              <a:rPr lang="en-GB" b="1" i="1" dirty="0"/>
              <a:t>With this, the caseworker was able to get a copy birth certificate and then a temporary passport</a:t>
            </a:r>
            <a:r>
              <a:rPr lang="en-GB" b="1" i="1" dirty="0" smtClean="0"/>
              <a:t>.”</a:t>
            </a:r>
            <a:endParaRPr lang="en-GB" b="1" i="1" dirty="0"/>
          </a:p>
        </p:txBody>
      </p:sp>
    </p:spTree>
    <p:extLst>
      <p:ext uri="{BB962C8B-B14F-4D97-AF65-F5344CB8AC3E}">
        <p14:creationId xmlns:p14="http://schemas.microsoft.com/office/powerpoint/2010/main" val="1809068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pic>
        <p:nvPicPr>
          <p:cNvPr id="3" name="Picture 2"/>
          <p:cNvPicPr>
            <a:picLocks noChangeAspect="1"/>
          </p:cNvPicPr>
          <p:nvPr/>
        </p:nvPicPr>
        <p:blipFill>
          <a:blip r:embed="rId4"/>
          <a:stretch>
            <a:fillRect/>
          </a:stretch>
        </p:blipFill>
        <p:spPr>
          <a:xfrm>
            <a:off x="1958927" y="1264857"/>
            <a:ext cx="8288672" cy="4459344"/>
          </a:xfrm>
          <a:prstGeom prst="rect">
            <a:avLst/>
          </a:prstGeom>
        </p:spPr>
      </p:pic>
      <p:sp>
        <p:nvSpPr>
          <p:cNvPr id="4" name="Rectangle 3"/>
          <p:cNvSpPr/>
          <p:nvPr/>
        </p:nvSpPr>
        <p:spPr>
          <a:xfrm>
            <a:off x="5089310" y="730879"/>
            <a:ext cx="2502480" cy="523220"/>
          </a:xfrm>
          <a:prstGeom prst="rect">
            <a:avLst/>
          </a:prstGeom>
        </p:spPr>
        <p:txBody>
          <a:bodyPr wrap="none">
            <a:spAutoFit/>
          </a:bodyPr>
          <a:lstStyle/>
          <a:p>
            <a:r>
              <a:rPr lang="en-GB" sz="2800" dirty="0" smtClean="0"/>
              <a:t>Nationality Split</a:t>
            </a:r>
            <a:endParaRPr lang="en-GB" sz="2800" dirty="0"/>
          </a:p>
        </p:txBody>
      </p:sp>
    </p:spTree>
    <p:extLst>
      <p:ext uri="{BB962C8B-B14F-4D97-AF65-F5344CB8AC3E}">
        <p14:creationId xmlns:p14="http://schemas.microsoft.com/office/powerpoint/2010/main" val="1307006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713443"/>
            <a:ext cx="2164080" cy="1144558"/>
          </a:xfrm>
          <a:prstGeom prst="rect">
            <a:avLst/>
          </a:prstGeom>
        </p:spPr>
      </p:pic>
      <p:pic>
        <p:nvPicPr>
          <p:cNvPr id="3" name="Picture 2"/>
          <p:cNvPicPr>
            <a:picLocks noChangeAspect="1"/>
          </p:cNvPicPr>
          <p:nvPr/>
        </p:nvPicPr>
        <p:blipFill>
          <a:blip r:embed="rId4"/>
          <a:stretch>
            <a:fillRect/>
          </a:stretch>
        </p:blipFill>
        <p:spPr>
          <a:xfrm>
            <a:off x="1411832" y="1395878"/>
            <a:ext cx="10307986" cy="4197201"/>
          </a:xfrm>
          <a:prstGeom prst="rect">
            <a:avLst/>
          </a:prstGeom>
        </p:spPr>
      </p:pic>
      <p:sp>
        <p:nvSpPr>
          <p:cNvPr id="4" name="TextBox 3"/>
          <p:cNvSpPr txBox="1"/>
          <p:nvPr/>
        </p:nvSpPr>
        <p:spPr>
          <a:xfrm>
            <a:off x="5146451" y="811103"/>
            <a:ext cx="2046830" cy="584775"/>
          </a:xfrm>
          <a:prstGeom prst="rect">
            <a:avLst/>
          </a:prstGeom>
          <a:noFill/>
        </p:spPr>
        <p:txBody>
          <a:bodyPr wrap="square" rtlCol="0">
            <a:spAutoFit/>
          </a:bodyPr>
          <a:lstStyle/>
          <a:p>
            <a:r>
              <a:rPr lang="en-GB" sz="3200" dirty="0" smtClean="0"/>
              <a:t>Age profile</a:t>
            </a:r>
            <a:endParaRPr lang="en-GB" sz="3200" dirty="0"/>
          </a:p>
        </p:txBody>
      </p:sp>
    </p:spTree>
    <p:extLst>
      <p:ext uri="{BB962C8B-B14F-4D97-AF65-F5344CB8AC3E}">
        <p14:creationId xmlns:p14="http://schemas.microsoft.com/office/powerpoint/2010/main" val="3686252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9B5EDB9AF30049BA9235DA3D725854" ma:contentTypeVersion="13" ma:contentTypeDescription="Create a new document." ma:contentTypeScope="" ma:versionID="e257388852dd7c999f371cc377f19b6a">
  <xsd:schema xmlns:xsd="http://www.w3.org/2001/XMLSchema" xmlns:xs="http://www.w3.org/2001/XMLSchema" xmlns:p="http://schemas.microsoft.com/office/2006/metadata/properties" xmlns:ns2="1d3e7ae0-a111-4f7f-b0e8-274c401a14d2" xmlns:ns3="bec6d8a1-fcfc-49f1-a6de-fcb0feaf700a" targetNamespace="http://schemas.microsoft.com/office/2006/metadata/properties" ma:root="true" ma:fieldsID="5f5adc9425020729dff952d59df383fe" ns2:_="" ns3:_="">
    <xsd:import namespace="1d3e7ae0-a111-4f7f-b0e8-274c401a14d2"/>
    <xsd:import namespace="bec6d8a1-fcfc-49f1-a6de-fcb0feaf700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e7ae0-a111-4f7f-b0e8-274c401a14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c6d8a1-fcfc-49f1-a6de-fcb0feaf700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6BACBC-50DF-4F66-AFFA-AE35D2DA24A7}"/>
</file>

<file path=customXml/itemProps2.xml><?xml version="1.0" encoding="utf-8"?>
<ds:datastoreItem xmlns:ds="http://schemas.openxmlformats.org/officeDocument/2006/customXml" ds:itemID="{898EF486-5B07-4E89-A7D1-B31A22C7E28D}"/>
</file>

<file path=customXml/itemProps3.xml><?xml version="1.0" encoding="utf-8"?>
<ds:datastoreItem xmlns:ds="http://schemas.openxmlformats.org/officeDocument/2006/customXml" ds:itemID="{2BBF20DE-B6EE-405B-8FC2-C828634CE84C}"/>
</file>

<file path=docProps/app.xml><?xml version="1.0" encoding="utf-8"?>
<Properties xmlns="http://schemas.openxmlformats.org/officeDocument/2006/extended-properties" xmlns:vt="http://schemas.openxmlformats.org/officeDocument/2006/docPropsVTypes">
  <TotalTime>989</TotalTime>
  <Words>395</Words>
  <Application>Microsoft Office PowerPoint</Application>
  <PresentationFormat>Widescreen</PresentationFormat>
  <Paragraphs>69</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Akzidenz-Grotesk BQ Light</vt: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Quagliozzi</dc:creator>
  <cp:lastModifiedBy>Jacob Quagliozzi</cp:lastModifiedBy>
  <cp:revision>37</cp:revision>
  <cp:lastPrinted>2019-10-16T08:00:58Z</cp:lastPrinted>
  <dcterms:created xsi:type="dcterms:W3CDTF">2019-10-15T14:11:39Z</dcterms:created>
  <dcterms:modified xsi:type="dcterms:W3CDTF">2019-12-02T17:48:44Z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0x0101006A9B5EDB9AF30049BA9235DA3D725854</vt:lpwstr>
  </property>
</Properties>
</file>